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1C4190-5673-D800-7B4E-296A1E2ECC39}" v="139" dt="2022-04-09T23:01:30.765"/>
    <p1510:client id="{8CBB499E-297E-D77A-7DC7-6C97C4461C86}" v="26" dt="2022-04-09T22:18:52.733"/>
    <p1510:client id="{B83F9AB8-3643-4552-B9EA-6B4718E908DF}" v="396" dt="2022-04-09T15:26:43.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09/04/2022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09/04/2022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09/04/2022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09/04/2022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09/04/2022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09/04/2022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fr-FR" smtClean="0"/>
              <a:t>09/04/2022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fr-FR" smtClean="0"/>
              <a:t>‹N°›</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png"/><Relationship Id="rId7" Type="http://schemas.openxmlformats.org/officeDocument/2006/relationships/image" Target="../media/image11.gi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971935" y="6161395"/>
            <a:ext cx="3220065" cy="630084"/>
          </a:xfrm>
        </p:spPr>
        <p:txBody>
          <a:bodyPr>
            <a:normAutofit/>
          </a:bodyPr>
          <a:lstStyle/>
          <a:p>
            <a:r>
              <a:rPr lang="fr-FR" sz="3600" b="1" dirty="0">
                <a:ea typeface="Calibri Light"/>
                <a:cs typeface="Calibri Light"/>
              </a:rPr>
              <a:t>ETPA 2021-2022</a:t>
            </a:r>
            <a:endParaRPr lang="fr-FR" sz="3600" b="1">
              <a:ea typeface="Calibri Light"/>
              <a:cs typeface="Calibri Light"/>
            </a:endParaRPr>
          </a:p>
        </p:txBody>
      </p:sp>
      <p:sp>
        <p:nvSpPr>
          <p:cNvPr id="5" name="Titre 1">
            <a:extLst>
              <a:ext uri="{FF2B5EF4-FFF2-40B4-BE49-F238E27FC236}">
                <a16:creationId xmlns:a16="http://schemas.microsoft.com/office/drawing/2014/main" id="{91DCF0B7-4AD0-0DC3-D954-DBAE154C4749}"/>
              </a:ext>
            </a:extLst>
          </p:cNvPr>
          <p:cNvSpPr txBox="1">
            <a:spLocks/>
          </p:cNvSpPr>
          <p:nvPr/>
        </p:nvSpPr>
        <p:spPr>
          <a:xfrm>
            <a:off x="4916" y="-3431"/>
            <a:ext cx="2175388" cy="53176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a:ea typeface="Calibri Light"/>
                <a:cs typeface="Calibri Light"/>
              </a:rPr>
              <a:t>BRIZOU Julien</a:t>
            </a:r>
            <a:endParaRPr lang="fr-FR" sz="2800" b="1" dirty="0"/>
          </a:p>
        </p:txBody>
      </p:sp>
      <p:sp>
        <p:nvSpPr>
          <p:cNvPr id="7" name="Titre 1">
            <a:extLst>
              <a:ext uri="{FF2B5EF4-FFF2-40B4-BE49-F238E27FC236}">
                <a16:creationId xmlns:a16="http://schemas.microsoft.com/office/drawing/2014/main" id="{ABF09950-A85F-E002-8E8F-8A511248725E}"/>
              </a:ext>
            </a:extLst>
          </p:cNvPr>
          <p:cNvSpPr txBox="1">
            <a:spLocks/>
          </p:cNvSpPr>
          <p:nvPr/>
        </p:nvSpPr>
        <p:spPr>
          <a:xfrm>
            <a:off x="3716593" y="2688150"/>
            <a:ext cx="4768645" cy="7406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600" b="1" dirty="0">
                <a:ea typeface="Calibri Light"/>
                <a:cs typeface="Calibri Light"/>
              </a:rPr>
              <a:t>Travail d'infographie 2D</a:t>
            </a:r>
          </a:p>
        </p:txBody>
      </p:sp>
      <p:pic>
        <p:nvPicPr>
          <p:cNvPr id="8" name="Image 8" descr="Une image contenant texte, clipart&#10;&#10;Description générée automatiquement">
            <a:extLst>
              <a:ext uri="{FF2B5EF4-FFF2-40B4-BE49-F238E27FC236}">
                <a16:creationId xmlns:a16="http://schemas.microsoft.com/office/drawing/2014/main" id="{CCE856E8-BD2E-2BA2-80FA-C8AB7D04DCDB}"/>
              </a:ext>
            </a:extLst>
          </p:cNvPr>
          <p:cNvPicPr>
            <a:picLocks noChangeAspect="1"/>
          </p:cNvPicPr>
          <p:nvPr/>
        </p:nvPicPr>
        <p:blipFill>
          <a:blip r:embed="rId2"/>
          <a:stretch>
            <a:fillRect/>
          </a:stretch>
        </p:blipFill>
        <p:spPr>
          <a:xfrm>
            <a:off x="10014452" y="-5180"/>
            <a:ext cx="2176044" cy="2135939"/>
          </a:xfrm>
          <a:prstGeom prst="rect">
            <a:avLst/>
          </a:prstGeom>
        </p:spPr>
      </p:pic>
      <p:sp>
        <p:nvSpPr>
          <p:cNvPr id="9" name="Titre 1">
            <a:extLst>
              <a:ext uri="{FF2B5EF4-FFF2-40B4-BE49-F238E27FC236}">
                <a16:creationId xmlns:a16="http://schemas.microsoft.com/office/drawing/2014/main" id="{1814B6B2-C534-AD0A-F511-08DD8B5A7FBA}"/>
              </a:ext>
            </a:extLst>
          </p:cNvPr>
          <p:cNvSpPr txBox="1">
            <a:spLocks/>
          </p:cNvSpPr>
          <p:nvPr/>
        </p:nvSpPr>
        <p:spPr>
          <a:xfrm>
            <a:off x="4915" y="6159410"/>
            <a:ext cx="2576440" cy="53176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a:ea typeface="Calibri Light"/>
                <a:cs typeface="Calibri Light"/>
              </a:rPr>
              <a:t>JV1B - 1ère année</a:t>
            </a:r>
            <a:endParaRPr lang="fr-FR" sz="2800" b="1" dirty="0"/>
          </a:p>
        </p:txBody>
      </p:sp>
    </p:spTree>
    <p:extLst>
      <p:ext uri="{BB962C8B-B14F-4D97-AF65-F5344CB8AC3E}">
        <p14:creationId xmlns:p14="http://schemas.microsoft.com/office/powerpoint/2010/main" val="378408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BC0111-6C90-048E-C01B-2CA6B80DE1C2}"/>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Les recherches</a:t>
            </a:r>
          </a:p>
        </p:txBody>
      </p:sp>
      <p:pic>
        <p:nvPicPr>
          <p:cNvPr id="5" name="Image 5">
            <a:extLst>
              <a:ext uri="{FF2B5EF4-FFF2-40B4-BE49-F238E27FC236}">
                <a16:creationId xmlns:a16="http://schemas.microsoft.com/office/drawing/2014/main" id="{8B3F0757-EE44-72DE-F0B0-A6E37022155D}"/>
              </a:ext>
            </a:extLst>
          </p:cNvPr>
          <p:cNvPicPr>
            <a:picLocks noChangeAspect="1"/>
          </p:cNvPicPr>
          <p:nvPr/>
        </p:nvPicPr>
        <p:blipFill rotWithShape="1">
          <a:blip r:embed="rId2"/>
          <a:srcRect r="1" b="324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9771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57A3-BA59-CA3D-E65B-D680A49044A8}"/>
              </a:ext>
            </a:extLst>
          </p:cNvPr>
          <p:cNvSpPr>
            <a:spLocks noGrp="1"/>
          </p:cNvSpPr>
          <p:nvPr>
            <p:ph type="title"/>
          </p:nvPr>
        </p:nvSpPr>
        <p:spPr>
          <a:xfrm>
            <a:off x="838200" y="365125"/>
            <a:ext cx="4887495" cy="1352299"/>
          </a:xfrm>
        </p:spPr>
        <p:txBody>
          <a:bodyPr/>
          <a:lstStyle/>
          <a:p>
            <a:r>
              <a:rPr lang="fr-FR" dirty="0">
                <a:ea typeface="Calibri Light"/>
                <a:cs typeface="Calibri Light"/>
              </a:rPr>
              <a:t>Personnage principal</a:t>
            </a:r>
            <a:br>
              <a:rPr lang="fr-FR" dirty="0">
                <a:ea typeface="Calibri Light"/>
                <a:cs typeface="Calibri Light"/>
              </a:rPr>
            </a:br>
            <a:r>
              <a:rPr lang="fr-FR" dirty="0">
                <a:ea typeface="Calibri Light"/>
                <a:cs typeface="Calibri Light"/>
              </a:rPr>
              <a:t>Recherches</a:t>
            </a:r>
            <a:endParaRPr lang="fr-FR" dirty="0"/>
          </a:p>
        </p:txBody>
      </p:sp>
      <p:pic>
        <p:nvPicPr>
          <p:cNvPr id="4" name="Image 4">
            <a:extLst>
              <a:ext uri="{FF2B5EF4-FFF2-40B4-BE49-F238E27FC236}">
                <a16:creationId xmlns:a16="http://schemas.microsoft.com/office/drawing/2014/main" id="{D8F2B741-36AB-6529-4B24-731D95534BB0}"/>
              </a:ext>
            </a:extLst>
          </p:cNvPr>
          <p:cNvPicPr>
            <a:picLocks noChangeAspect="1"/>
          </p:cNvPicPr>
          <p:nvPr/>
        </p:nvPicPr>
        <p:blipFill>
          <a:blip r:embed="rId2"/>
          <a:stretch>
            <a:fillRect/>
          </a:stretch>
        </p:blipFill>
        <p:spPr>
          <a:xfrm rot="5400000">
            <a:off x="8989358" y="456984"/>
            <a:ext cx="3657600" cy="2743200"/>
          </a:xfrm>
          <a:prstGeom prst="rect">
            <a:avLst/>
          </a:prstGeom>
        </p:spPr>
      </p:pic>
      <p:pic>
        <p:nvPicPr>
          <p:cNvPr id="5" name="Image 5">
            <a:extLst>
              <a:ext uri="{FF2B5EF4-FFF2-40B4-BE49-F238E27FC236}">
                <a16:creationId xmlns:a16="http://schemas.microsoft.com/office/drawing/2014/main" id="{8F18C87F-1CE9-E294-5E86-36E8CFA89C8B}"/>
              </a:ext>
            </a:extLst>
          </p:cNvPr>
          <p:cNvPicPr>
            <a:picLocks noChangeAspect="1"/>
          </p:cNvPicPr>
          <p:nvPr/>
        </p:nvPicPr>
        <p:blipFill>
          <a:blip r:embed="rId3"/>
          <a:stretch>
            <a:fillRect/>
          </a:stretch>
        </p:blipFill>
        <p:spPr>
          <a:xfrm>
            <a:off x="9456822" y="3660107"/>
            <a:ext cx="2743200" cy="1543050"/>
          </a:xfrm>
          <a:prstGeom prst="rect">
            <a:avLst/>
          </a:prstGeom>
        </p:spPr>
      </p:pic>
      <p:pic>
        <p:nvPicPr>
          <p:cNvPr id="6" name="Image 6">
            <a:extLst>
              <a:ext uri="{FF2B5EF4-FFF2-40B4-BE49-F238E27FC236}">
                <a16:creationId xmlns:a16="http://schemas.microsoft.com/office/drawing/2014/main" id="{D2B94089-5948-5EEA-8730-B6B21E45B957}"/>
              </a:ext>
            </a:extLst>
          </p:cNvPr>
          <p:cNvPicPr>
            <a:picLocks noChangeAspect="1"/>
          </p:cNvPicPr>
          <p:nvPr/>
        </p:nvPicPr>
        <p:blipFill>
          <a:blip r:embed="rId4"/>
          <a:stretch>
            <a:fillRect/>
          </a:stretch>
        </p:blipFill>
        <p:spPr>
          <a:xfrm>
            <a:off x="6702926" y="41651"/>
            <a:ext cx="2743200" cy="2550276"/>
          </a:xfrm>
          <a:prstGeom prst="rect">
            <a:avLst/>
          </a:prstGeom>
        </p:spPr>
      </p:pic>
      <p:sp>
        <p:nvSpPr>
          <p:cNvPr id="8" name="Titre 1">
            <a:extLst>
              <a:ext uri="{FF2B5EF4-FFF2-40B4-BE49-F238E27FC236}">
                <a16:creationId xmlns:a16="http://schemas.microsoft.com/office/drawing/2014/main" id="{3EE7D093-D0B3-D98E-550E-0200144D18F9}"/>
              </a:ext>
            </a:extLst>
          </p:cNvPr>
          <p:cNvSpPr txBox="1">
            <a:spLocks/>
          </p:cNvSpPr>
          <p:nvPr/>
        </p:nvSpPr>
        <p:spPr>
          <a:xfrm>
            <a:off x="180516" y="1834314"/>
            <a:ext cx="6210968" cy="46409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ea typeface="Calibri Light"/>
                <a:cs typeface="Calibri Light"/>
              </a:rPr>
              <a:t>Pour ce projet, il me fallait un thème simple qui engendre alors une efficacité dans la production des animations et des personnages, C'est alors en me promenant sur internet que je suis tombé sur le jeu "It </a:t>
            </a:r>
            <a:r>
              <a:rPr lang="fr-FR" sz="2000" dirty="0" err="1">
                <a:ea typeface="Calibri Light"/>
                <a:cs typeface="Calibri Light"/>
              </a:rPr>
              <a:t>Takes</a:t>
            </a:r>
            <a:r>
              <a:rPr lang="fr-FR" sz="2000" dirty="0">
                <a:ea typeface="Calibri Light"/>
                <a:cs typeface="Calibri Light"/>
              </a:rPr>
              <a:t> </a:t>
            </a:r>
            <a:r>
              <a:rPr lang="fr-FR" sz="2000" dirty="0" err="1">
                <a:ea typeface="Calibri Light"/>
                <a:cs typeface="Calibri Light"/>
              </a:rPr>
              <a:t>Two</a:t>
            </a:r>
            <a:r>
              <a:rPr lang="fr-FR" sz="2000" dirty="0">
                <a:ea typeface="Calibri Light"/>
                <a:cs typeface="Calibri Light"/>
              </a:rPr>
              <a:t>". De cette recherche, est arrivé le thème scolaire. Je voulais que le livre ait une importance, je lui ait alors attribué le rôle principal. Pour ce qui est des ennemis, je me suis inspiré d'un travail réalisé en début d'année par un élève de JV1B.</a:t>
            </a:r>
          </a:p>
          <a:p>
            <a:r>
              <a:rPr lang="fr-FR" sz="2000" dirty="0">
                <a:ea typeface="Calibri Light"/>
                <a:cs typeface="Calibri Light"/>
              </a:rPr>
              <a:t>Cela me permettait de faire un lien avec la direction artistique de mon jeu, les formes "dures" telles que les crayons formeraient les ennemis et les formes "Basiques" formeraient les alliés </a:t>
            </a:r>
            <a:r>
              <a:rPr lang="fr-FR" sz="2000" dirty="0" err="1">
                <a:ea typeface="Calibri Light"/>
                <a:cs typeface="Calibri Light"/>
              </a:rPr>
              <a:t>ect</a:t>
            </a:r>
            <a:r>
              <a:rPr lang="fr-FR" sz="2000" dirty="0">
                <a:ea typeface="Calibri Light"/>
                <a:cs typeface="Calibri Light"/>
              </a:rPr>
              <a:t>...</a:t>
            </a:r>
          </a:p>
        </p:txBody>
      </p:sp>
    </p:spTree>
    <p:extLst>
      <p:ext uri="{BB962C8B-B14F-4D97-AF65-F5344CB8AC3E}">
        <p14:creationId xmlns:p14="http://schemas.microsoft.com/office/powerpoint/2010/main" val="336637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2">
            <a:extLst>
              <a:ext uri="{FF2B5EF4-FFF2-40B4-BE49-F238E27FC236}">
                <a16:creationId xmlns:a16="http://schemas.microsoft.com/office/drawing/2014/main" id="{15D3E0FE-2ABB-75E0-1FCF-28ACB59B0DE5}"/>
              </a:ext>
            </a:extLst>
          </p:cNvPr>
          <p:cNvPicPr>
            <a:picLocks noChangeAspect="1"/>
          </p:cNvPicPr>
          <p:nvPr/>
        </p:nvPicPr>
        <p:blipFill>
          <a:blip r:embed="rId2"/>
          <a:stretch>
            <a:fillRect/>
          </a:stretch>
        </p:blipFill>
        <p:spPr>
          <a:xfrm>
            <a:off x="-2380" y="3396"/>
            <a:ext cx="12200986" cy="6848520"/>
          </a:xfrm>
          <a:prstGeom prst="rect">
            <a:avLst/>
          </a:prstGeom>
        </p:spPr>
      </p:pic>
      <p:sp>
        <p:nvSpPr>
          <p:cNvPr id="2" name="Titre 1">
            <a:extLst>
              <a:ext uri="{FF2B5EF4-FFF2-40B4-BE49-F238E27FC236}">
                <a16:creationId xmlns:a16="http://schemas.microsoft.com/office/drawing/2014/main" id="{87CC961A-7BE1-48C5-0402-C5C17620E857}"/>
              </a:ext>
            </a:extLst>
          </p:cNvPr>
          <p:cNvSpPr>
            <a:spLocks noGrp="1"/>
          </p:cNvSpPr>
          <p:nvPr>
            <p:ph type="title"/>
          </p:nvPr>
        </p:nvSpPr>
        <p:spPr/>
        <p:txBody>
          <a:bodyPr/>
          <a:lstStyle/>
          <a:p>
            <a:r>
              <a:rPr lang="fr-FR" dirty="0">
                <a:ea typeface="Calibri Light"/>
                <a:cs typeface="Calibri Light"/>
              </a:rPr>
              <a:t>Le personnage principal</a:t>
            </a:r>
            <a:endParaRPr lang="fr-FR" dirty="0"/>
          </a:p>
        </p:txBody>
      </p:sp>
      <p:pic>
        <p:nvPicPr>
          <p:cNvPr id="4" name="Image 4">
            <a:extLst>
              <a:ext uri="{FF2B5EF4-FFF2-40B4-BE49-F238E27FC236}">
                <a16:creationId xmlns:a16="http://schemas.microsoft.com/office/drawing/2014/main" id="{6FD1C7E5-725D-2383-941C-73A83A861C0F}"/>
              </a:ext>
            </a:extLst>
          </p:cNvPr>
          <p:cNvPicPr>
            <a:picLocks noChangeAspect="1"/>
          </p:cNvPicPr>
          <p:nvPr/>
        </p:nvPicPr>
        <p:blipFill>
          <a:blip r:embed="rId3"/>
          <a:stretch>
            <a:fillRect/>
          </a:stretch>
        </p:blipFill>
        <p:spPr>
          <a:xfrm>
            <a:off x="6617110" y="1585315"/>
            <a:ext cx="5569974" cy="1843822"/>
          </a:xfrm>
          <a:prstGeom prst="rect">
            <a:avLst/>
          </a:prstGeom>
        </p:spPr>
      </p:pic>
      <p:pic>
        <p:nvPicPr>
          <p:cNvPr id="5" name="Image 5">
            <a:extLst>
              <a:ext uri="{FF2B5EF4-FFF2-40B4-BE49-F238E27FC236}">
                <a16:creationId xmlns:a16="http://schemas.microsoft.com/office/drawing/2014/main" id="{A635F6DE-C771-4935-F8C6-D7C6D917A94D}"/>
              </a:ext>
            </a:extLst>
          </p:cNvPr>
          <p:cNvPicPr>
            <a:picLocks noChangeAspect="1"/>
          </p:cNvPicPr>
          <p:nvPr/>
        </p:nvPicPr>
        <p:blipFill>
          <a:blip r:embed="rId4"/>
          <a:stretch>
            <a:fillRect/>
          </a:stretch>
        </p:blipFill>
        <p:spPr>
          <a:xfrm>
            <a:off x="6617111" y="3432404"/>
            <a:ext cx="5569973" cy="1394288"/>
          </a:xfrm>
          <a:prstGeom prst="rect">
            <a:avLst/>
          </a:prstGeom>
        </p:spPr>
      </p:pic>
      <p:pic>
        <p:nvPicPr>
          <p:cNvPr id="6" name="Image 6">
            <a:extLst>
              <a:ext uri="{FF2B5EF4-FFF2-40B4-BE49-F238E27FC236}">
                <a16:creationId xmlns:a16="http://schemas.microsoft.com/office/drawing/2014/main" id="{EA250895-5AFA-4ACC-AF70-9144C2CC4F12}"/>
              </a:ext>
            </a:extLst>
          </p:cNvPr>
          <p:cNvPicPr>
            <a:picLocks noChangeAspect="1"/>
          </p:cNvPicPr>
          <p:nvPr/>
        </p:nvPicPr>
        <p:blipFill>
          <a:blip r:embed="rId5"/>
          <a:stretch>
            <a:fillRect/>
          </a:stretch>
        </p:blipFill>
        <p:spPr>
          <a:xfrm>
            <a:off x="8657304" y="4837065"/>
            <a:ext cx="3529780" cy="2026257"/>
          </a:xfrm>
          <a:prstGeom prst="rect">
            <a:avLst/>
          </a:prstGeom>
        </p:spPr>
      </p:pic>
      <p:sp>
        <p:nvSpPr>
          <p:cNvPr id="8" name="Titre 1">
            <a:extLst>
              <a:ext uri="{FF2B5EF4-FFF2-40B4-BE49-F238E27FC236}">
                <a16:creationId xmlns:a16="http://schemas.microsoft.com/office/drawing/2014/main" id="{7F4B0499-877E-2F7B-AD1A-41CFF2BA81B1}"/>
              </a:ext>
            </a:extLst>
          </p:cNvPr>
          <p:cNvSpPr txBox="1">
            <a:spLocks/>
          </p:cNvSpPr>
          <p:nvPr/>
        </p:nvSpPr>
        <p:spPr>
          <a:xfrm>
            <a:off x="3793871" y="1834314"/>
            <a:ext cx="2597613" cy="474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ea typeface="Calibri Light"/>
                <a:cs typeface="Calibri Light"/>
              </a:rPr>
              <a:t>Représentation de face</a:t>
            </a:r>
            <a:endParaRPr lang="fr-FR" dirty="0"/>
          </a:p>
        </p:txBody>
      </p:sp>
      <p:sp>
        <p:nvSpPr>
          <p:cNvPr id="9" name="Titre 1">
            <a:extLst>
              <a:ext uri="{FF2B5EF4-FFF2-40B4-BE49-F238E27FC236}">
                <a16:creationId xmlns:a16="http://schemas.microsoft.com/office/drawing/2014/main" id="{8EF45498-A454-0968-FDEF-AE371E4D5997}"/>
              </a:ext>
            </a:extLst>
          </p:cNvPr>
          <p:cNvSpPr txBox="1">
            <a:spLocks/>
          </p:cNvSpPr>
          <p:nvPr/>
        </p:nvSpPr>
        <p:spPr>
          <a:xfrm>
            <a:off x="3793870" y="3714732"/>
            <a:ext cx="2597613" cy="683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ea typeface="Calibri Light"/>
                <a:cs typeface="Calibri Light"/>
              </a:rPr>
              <a:t>Représentation de face</a:t>
            </a:r>
          </a:p>
          <a:p>
            <a:r>
              <a:rPr lang="fr-FR" sz="2000" dirty="0">
                <a:ea typeface="Calibri Light"/>
                <a:cs typeface="Calibri Light"/>
              </a:rPr>
              <a:t>Vue Zelda-Like</a:t>
            </a:r>
          </a:p>
        </p:txBody>
      </p:sp>
      <p:sp>
        <p:nvSpPr>
          <p:cNvPr id="10" name="Titre 1">
            <a:extLst>
              <a:ext uri="{FF2B5EF4-FFF2-40B4-BE49-F238E27FC236}">
                <a16:creationId xmlns:a16="http://schemas.microsoft.com/office/drawing/2014/main" id="{D41FD0F7-8ACD-1281-0DB4-E9D69F0B9433}"/>
              </a:ext>
            </a:extLst>
          </p:cNvPr>
          <p:cNvSpPr txBox="1">
            <a:spLocks/>
          </p:cNvSpPr>
          <p:nvPr/>
        </p:nvSpPr>
        <p:spPr>
          <a:xfrm>
            <a:off x="3924839" y="5798326"/>
            <a:ext cx="2597613" cy="683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err="1">
                <a:cs typeface="Calibri Light"/>
              </a:rPr>
              <a:t>Turn</a:t>
            </a:r>
            <a:r>
              <a:rPr lang="fr-FR" sz="2000" dirty="0">
                <a:cs typeface="Calibri Light"/>
              </a:rPr>
              <a:t> du personnage</a:t>
            </a:r>
          </a:p>
        </p:txBody>
      </p:sp>
      <p:pic>
        <p:nvPicPr>
          <p:cNvPr id="3" name="Image 6">
            <a:extLst>
              <a:ext uri="{FF2B5EF4-FFF2-40B4-BE49-F238E27FC236}">
                <a16:creationId xmlns:a16="http://schemas.microsoft.com/office/drawing/2014/main" id="{7019660F-FC0C-9A3E-75BE-73811A186E9B}"/>
              </a:ext>
            </a:extLst>
          </p:cNvPr>
          <p:cNvPicPr>
            <a:picLocks noChangeAspect="1"/>
          </p:cNvPicPr>
          <p:nvPr/>
        </p:nvPicPr>
        <p:blipFill>
          <a:blip r:embed="rId6"/>
          <a:stretch>
            <a:fillRect/>
          </a:stretch>
        </p:blipFill>
        <p:spPr>
          <a:xfrm>
            <a:off x="842962" y="1688307"/>
            <a:ext cx="897731" cy="873918"/>
          </a:xfrm>
          <a:prstGeom prst="rect">
            <a:avLst/>
          </a:prstGeom>
        </p:spPr>
      </p:pic>
      <p:pic>
        <p:nvPicPr>
          <p:cNvPr id="7" name="Image 10">
            <a:extLst>
              <a:ext uri="{FF2B5EF4-FFF2-40B4-BE49-F238E27FC236}">
                <a16:creationId xmlns:a16="http://schemas.microsoft.com/office/drawing/2014/main" id="{29AC891F-BC22-B4F1-5612-C8EF685474E1}"/>
              </a:ext>
            </a:extLst>
          </p:cNvPr>
          <p:cNvPicPr>
            <a:picLocks noChangeAspect="1"/>
          </p:cNvPicPr>
          <p:nvPr/>
        </p:nvPicPr>
        <p:blipFill>
          <a:blip r:embed="rId7"/>
          <a:stretch>
            <a:fillRect/>
          </a:stretch>
        </p:blipFill>
        <p:spPr>
          <a:xfrm>
            <a:off x="1866900" y="1712119"/>
            <a:ext cx="897731" cy="873919"/>
          </a:xfrm>
          <a:prstGeom prst="rect">
            <a:avLst/>
          </a:prstGeom>
        </p:spPr>
      </p:pic>
      <p:pic>
        <p:nvPicPr>
          <p:cNvPr id="11" name="Image 11">
            <a:extLst>
              <a:ext uri="{FF2B5EF4-FFF2-40B4-BE49-F238E27FC236}">
                <a16:creationId xmlns:a16="http://schemas.microsoft.com/office/drawing/2014/main" id="{3902FED3-6B01-D619-2B03-9222BA197CA4}"/>
              </a:ext>
            </a:extLst>
          </p:cNvPr>
          <p:cNvPicPr>
            <a:picLocks noChangeAspect="1"/>
          </p:cNvPicPr>
          <p:nvPr/>
        </p:nvPicPr>
        <p:blipFill>
          <a:blip r:embed="rId8"/>
          <a:stretch>
            <a:fillRect/>
          </a:stretch>
        </p:blipFill>
        <p:spPr>
          <a:xfrm>
            <a:off x="1071563" y="3369468"/>
            <a:ext cx="1464469" cy="1464469"/>
          </a:xfrm>
          <a:prstGeom prst="rect">
            <a:avLst/>
          </a:prstGeom>
        </p:spPr>
      </p:pic>
    </p:spTree>
    <p:extLst>
      <p:ext uri="{BB962C8B-B14F-4D97-AF65-F5344CB8AC3E}">
        <p14:creationId xmlns:p14="http://schemas.microsoft.com/office/powerpoint/2010/main" val="352121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6BB18434-24EC-30B1-7BD4-47F2F9C9091F}"/>
              </a:ext>
            </a:extLst>
          </p:cNvPr>
          <p:cNvPicPr>
            <a:picLocks noChangeAspect="1"/>
          </p:cNvPicPr>
          <p:nvPr/>
        </p:nvPicPr>
        <p:blipFill>
          <a:blip r:embed="rId2"/>
          <a:stretch>
            <a:fillRect/>
          </a:stretch>
        </p:blipFill>
        <p:spPr>
          <a:xfrm>
            <a:off x="4916" y="-5149"/>
            <a:ext cx="12182168" cy="6868297"/>
          </a:xfrm>
          <a:prstGeom prst="rect">
            <a:avLst/>
          </a:prstGeom>
        </p:spPr>
      </p:pic>
      <p:sp>
        <p:nvSpPr>
          <p:cNvPr id="2" name="Titre 1">
            <a:extLst>
              <a:ext uri="{FF2B5EF4-FFF2-40B4-BE49-F238E27FC236}">
                <a16:creationId xmlns:a16="http://schemas.microsoft.com/office/drawing/2014/main" id="{FA261B6C-24D1-F1E5-69E0-C14C7F6791B3}"/>
              </a:ext>
            </a:extLst>
          </p:cNvPr>
          <p:cNvSpPr>
            <a:spLocks noGrp="1"/>
          </p:cNvSpPr>
          <p:nvPr>
            <p:ph type="title"/>
          </p:nvPr>
        </p:nvSpPr>
        <p:spPr/>
        <p:txBody>
          <a:bodyPr/>
          <a:lstStyle/>
          <a:p>
            <a:r>
              <a:rPr lang="fr-FR" dirty="0">
                <a:ea typeface="Calibri Light"/>
                <a:cs typeface="Calibri Light"/>
              </a:rPr>
              <a:t>L'antagoniste</a:t>
            </a:r>
            <a:endParaRPr lang="fr-FR" dirty="0"/>
          </a:p>
        </p:txBody>
      </p:sp>
      <p:pic>
        <p:nvPicPr>
          <p:cNvPr id="5" name="Image 5" descr="Une image contenant texte&#10;&#10;Description générée automatiquement">
            <a:extLst>
              <a:ext uri="{FF2B5EF4-FFF2-40B4-BE49-F238E27FC236}">
                <a16:creationId xmlns:a16="http://schemas.microsoft.com/office/drawing/2014/main" id="{62411B22-C655-5C0D-A93D-03585C771526}"/>
              </a:ext>
            </a:extLst>
          </p:cNvPr>
          <p:cNvPicPr>
            <a:picLocks noChangeAspect="1"/>
          </p:cNvPicPr>
          <p:nvPr/>
        </p:nvPicPr>
        <p:blipFill>
          <a:blip r:embed="rId3"/>
          <a:stretch>
            <a:fillRect/>
          </a:stretch>
        </p:blipFill>
        <p:spPr>
          <a:xfrm>
            <a:off x="9443884" y="234461"/>
            <a:ext cx="2743200" cy="2382432"/>
          </a:xfrm>
          <a:prstGeom prst="rect">
            <a:avLst/>
          </a:prstGeom>
        </p:spPr>
      </p:pic>
      <p:pic>
        <p:nvPicPr>
          <p:cNvPr id="6" name="Image 6">
            <a:extLst>
              <a:ext uri="{FF2B5EF4-FFF2-40B4-BE49-F238E27FC236}">
                <a16:creationId xmlns:a16="http://schemas.microsoft.com/office/drawing/2014/main" id="{817F2B16-0D80-47F6-006B-4F73D49FF150}"/>
              </a:ext>
            </a:extLst>
          </p:cNvPr>
          <p:cNvPicPr>
            <a:picLocks noChangeAspect="1"/>
          </p:cNvPicPr>
          <p:nvPr/>
        </p:nvPicPr>
        <p:blipFill>
          <a:blip r:embed="rId4"/>
          <a:stretch>
            <a:fillRect/>
          </a:stretch>
        </p:blipFill>
        <p:spPr>
          <a:xfrm>
            <a:off x="9443884" y="2705338"/>
            <a:ext cx="2743200" cy="3757904"/>
          </a:xfrm>
          <a:prstGeom prst="rect">
            <a:avLst/>
          </a:prstGeom>
        </p:spPr>
      </p:pic>
      <p:pic>
        <p:nvPicPr>
          <p:cNvPr id="7" name="Image 7">
            <a:extLst>
              <a:ext uri="{FF2B5EF4-FFF2-40B4-BE49-F238E27FC236}">
                <a16:creationId xmlns:a16="http://schemas.microsoft.com/office/drawing/2014/main" id="{150C90FD-30F5-77B9-9F4E-7984A948A8EE}"/>
              </a:ext>
            </a:extLst>
          </p:cNvPr>
          <p:cNvPicPr>
            <a:picLocks noChangeAspect="1"/>
          </p:cNvPicPr>
          <p:nvPr/>
        </p:nvPicPr>
        <p:blipFill>
          <a:blip r:embed="rId5"/>
          <a:stretch>
            <a:fillRect/>
          </a:stretch>
        </p:blipFill>
        <p:spPr>
          <a:xfrm>
            <a:off x="6567948" y="2620182"/>
            <a:ext cx="2743200" cy="3879056"/>
          </a:xfrm>
          <a:prstGeom prst="rect">
            <a:avLst/>
          </a:prstGeom>
        </p:spPr>
      </p:pic>
      <p:pic>
        <p:nvPicPr>
          <p:cNvPr id="8" name="Image 8">
            <a:extLst>
              <a:ext uri="{FF2B5EF4-FFF2-40B4-BE49-F238E27FC236}">
                <a16:creationId xmlns:a16="http://schemas.microsoft.com/office/drawing/2014/main" id="{BB8FFAD9-0B45-D02B-42A8-902423B58D7E}"/>
              </a:ext>
            </a:extLst>
          </p:cNvPr>
          <p:cNvPicPr>
            <a:picLocks noChangeAspect="1"/>
          </p:cNvPicPr>
          <p:nvPr/>
        </p:nvPicPr>
        <p:blipFill>
          <a:blip r:embed="rId6"/>
          <a:stretch>
            <a:fillRect/>
          </a:stretch>
        </p:blipFill>
        <p:spPr>
          <a:xfrm>
            <a:off x="1297858" y="3089787"/>
            <a:ext cx="1103670" cy="1723103"/>
          </a:xfrm>
          <a:prstGeom prst="rect">
            <a:avLst/>
          </a:prstGeom>
        </p:spPr>
      </p:pic>
      <p:sp>
        <p:nvSpPr>
          <p:cNvPr id="10" name="Titre 1">
            <a:extLst>
              <a:ext uri="{FF2B5EF4-FFF2-40B4-BE49-F238E27FC236}">
                <a16:creationId xmlns:a16="http://schemas.microsoft.com/office/drawing/2014/main" id="{530AC9F4-08B0-BE30-3552-7F5DB07AB6B1}"/>
              </a:ext>
            </a:extLst>
          </p:cNvPr>
          <p:cNvSpPr txBox="1">
            <a:spLocks/>
          </p:cNvSpPr>
          <p:nvPr/>
        </p:nvSpPr>
        <p:spPr>
          <a:xfrm>
            <a:off x="6854161" y="1023153"/>
            <a:ext cx="2597613" cy="474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ea typeface="Calibri Light"/>
                <a:cs typeface="Calibri Light"/>
              </a:rPr>
              <a:t>Représentation de face</a:t>
            </a:r>
            <a:endParaRPr lang="fr-FR" dirty="0"/>
          </a:p>
        </p:txBody>
      </p:sp>
      <p:sp>
        <p:nvSpPr>
          <p:cNvPr id="12" name="Titre 1">
            <a:extLst>
              <a:ext uri="{FF2B5EF4-FFF2-40B4-BE49-F238E27FC236}">
                <a16:creationId xmlns:a16="http://schemas.microsoft.com/office/drawing/2014/main" id="{B45AE5F3-2C82-A337-521E-AADBD9E50023}"/>
              </a:ext>
            </a:extLst>
          </p:cNvPr>
          <p:cNvSpPr txBox="1">
            <a:spLocks/>
          </p:cNvSpPr>
          <p:nvPr/>
        </p:nvSpPr>
        <p:spPr>
          <a:xfrm>
            <a:off x="3843031" y="3432055"/>
            <a:ext cx="2597613" cy="683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a:ea typeface="Calibri Light"/>
                <a:cs typeface="Calibri Light"/>
              </a:rPr>
              <a:t>Représentation de face</a:t>
            </a:r>
          </a:p>
          <a:p>
            <a:r>
              <a:rPr lang="fr-FR" sz="2000" dirty="0">
                <a:ea typeface="Calibri Light"/>
                <a:cs typeface="Calibri Light"/>
              </a:rPr>
              <a:t>Vue Zelda-Like</a:t>
            </a:r>
          </a:p>
        </p:txBody>
      </p:sp>
      <p:sp>
        <p:nvSpPr>
          <p:cNvPr id="14" name="Titre 1">
            <a:extLst>
              <a:ext uri="{FF2B5EF4-FFF2-40B4-BE49-F238E27FC236}">
                <a16:creationId xmlns:a16="http://schemas.microsoft.com/office/drawing/2014/main" id="{F4DD490D-9907-5CCA-CB57-F3E6D325387D}"/>
              </a:ext>
            </a:extLst>
          </p:cNvPr>
          <p:cNvSpPr txBox="1">
            <a:spLocks/>
          </p:cNvSpPr>
          <p:nvPr/>
        </p:nvSpPr>
        <p:spPr>
          <a:xfrm>
            <a:off x="3838807" y="5466487"/>
            <a:ext cx="2597613" cy="683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err="1">
                <a:cs typeface="Calibri Light"/>
              </a:rPr>
              <a:t>Turn</a:t>
            </a:r>
            <a:r>
              <a:rPr lang="fr-FR" sz="2000" dirty="0">
                <a:cs typeface="Calibri Light"/>
              </a:rPr>
              <a:t> du personnage</a:t>
            </a:r>
          </a:p>
        </p:txBody>
      </p:sp>
    </p:spTree>
    <p:extLst>
      <p:ext uri="{BB962C8B-B14F-4D97-AF65-F5344CB8AC3E}">
        <p14:creationId xmlns:p14="http://schemas.microsoft.com/office/powerpoint/2010/main" val="3662608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5D7AB140-C48F-B0C3-57EC-CF38278F33A1}"/>
              </a:ext>
            </a:extLst>
          </p:cNvPr>
          <p:cNvPicPr>
            <a:picLocks noChangeAspect="1"/>
          </p:cNvPicPr>
          <p:nvPr/>
        </p:nvPicPr>
        <p:blipFill>
          <a:blip r:embed="rId2"/>
          <a:stretch>
            <a:fillRect/>
          </a:stretch>
        </p:blipFill>
        <p:spPr>
          <a:xfrm>
            <a:off x="-3380" y="5838"/>
            <a:ext cx="12198759" cy="6846323"/>
          </a:xfrm>
          <a:prstGeom prst="rect">
            <a:avLst/>
          </a:prstGeom>
        </p:spPr>
      </p:pic>
      <p:sp>
        <p:nvSpPr>
          <p:cNvPr id="2" name="Titre 1">
            <a:extLst>
              <a:ext uri="{FF2B5EF4-FFF2-40B4-BE49-F238E27FC236}">
                <a16:creationId xmlns:a16="http://schemas.microsoft.com/office/drawing/2014/main" id="{E8FD94A0-D604-11CA-E35C-733F52E776CD}"/>
              </a:ext>
            </a:extLst>
          </p:cNvPr>
          <p:cNvSpPr>
            <a:spLocks noGrp="1"/>
          </p:cNvSpPr>
          <p:nvPr>
            <p:ph type="title"/>
          </p:nvPr>
        </p:nvSpPr>
        <p:spPr/>
        <p:txBody>
          <a:bodyPr/>
          <a:lstStyle/>
          <a:p>
            <a:r>
              <a:rPr lang="fr-FR" dirty="0">
                <a:ea typeface="Calibri Light"/>
                <a:cs typeface="Calibri Light"/>
              </a:rPr>
              <a:t>Les assets</a:t>
            </a:r>
            <a:endParaRPr lang="fr-FR" dirty="0"/>
          </a:p>
        </p:txBody>
      </p:sp>
      <p:pic>
        <p:nvPicPr>
          <p:cNvPr id="5" name="Image 5">
            <a:extLst>
              <a:ext uri="{FF2B5EF4-FFF2-40B4-BE49-F238E27FC236}">
                <a16:creationId xmlns:a16="http://schemas.microsoft.com/office/drawing/2014/main" id="{9C42C32F-F8CA-E385-72E0-4A89CF48F445}"/>
              </a:ext>
            </a:extLst>
          </p:cNvPr>
          <p:cNvPicPr>
            <a:picLocks noChangeAspect="1"/>
          </p:cNvPicPr>
          <p:nvPr/>
        </p:nvPicPr>
        <p:blipFill>
          <a:blip r:embed="rId3"/>
          <a:stretch>
            <a:fillRect/>
          </a:stretch>
        </p:blipFill>
        <p:spPr>
          <a:xfrm>
            <a:off x="8091950" y="3851"/>
            <a:ext cx="4082844" cy="3507330"/>
          </a:xfrm>
          <a:prstGeom prst="rect">
            <a:avLst/>
          </a:prstGeom>
        </p:spPr>
      </p:pic>
      <p:pic>
        <p:nvPicPr>
          <p:cNvPr id="6" name="Image 6">
            <a:extLst>
              <a:ext uri="{FF2B5EF4-FFF2-40B4-BE49-F238E27FC236}">
                <a16:creationId xmlns:a16="http://schemas.microsoft.com/office/drawing/2014/main" id="{127F31ED-AFC2-C2F4-56C9-7CA29F7F5A94}"/>
              </a:ext>
            </a:extLst>
          </p:cNvPr>
          <p:cNvPicPr>
            <a:picLocks noChangeAspect="1"/>
          </p:cNvPicPr>
          <p:nvPr/>
        </p:nvPicPr>
        <p:blipFill>
          <a:blip r:embed="rId4"/>
          <a:stretch>
            <a:fillRect/>
          </a:stretch>
        </p:blipFill>
        <p:spPr>
          <a:xfrm>
            <a:off x="877529" y="2045908"/>
            <a:ext cx="5877231" cy="1684634"/>
          </a:xfrm>
          <a:prstGeom prst="rect">
            <a:avLst/>
          </a:prstGeom>
        </p:spPr>
      </p:pic>
      <p:pic>
        <p:nvPicPr>
          <p:cNvPr id="7" name="Image 7">
            <a:extLst>
              <a:ext uri="{FF2B5EF4-FFF2-40B4-BE49-F238E27FC236}">
                <a16:creationId xmlns:a16="http://schemas.microsoft.com/office/drawing/2014/main" id="{3508B0D2-33F6-2418-B798-2B03F08CC4DF}"/>
              </a:ext>
            </a:extLst>
          </p:cNvPr>
          <p:cNvPicPr>
            <a:picLocks noChangeAspect="1"/>
          </p:cNvPicPr>
          <p:nvPr/>
        </p:nvPicPr>
        <p:blipFill>
          <a:blip r:embed="rId5"/>
          <a:stretch>
            <a:fillRect/>
          </a:stretch>
        </p:blipFill>
        <p:spPr>
          <a:xfrm>
            <a:off x="975852" y="4202413"/>
            <a:ext cx="5680586" cy="1538043"/>
          </a:xfrm>
          <a:prstGeom prst="rect">
            <a:avLst/>
          </a:prstGeom>
        </p:spPr>
      </p:pic>
      <p:pic>
        <p:nvPicPr>
          <p:cNvPr id="8" name="Image 8" descr="Une image contenant texte, clipart&#10;&#10;Description générée automatiquement">
            <a:extLst>
              <a:ext uri="{FF2B5EF4-FFF2-40B4-BE49-F238E27FC236}">
                <a16:creationId xmlns:a16="http://schemas.microsoft.com/office/drawing/2014/main" id="{1F799464-6B21-50D2-E884-84F6AD763F33}"/>
              </a:ext>
            </a:extLst>
          </p:cNvPr>
          <p:cNvPicPr>
            <a:picLocks noChangeAspect="1"/>
          </p:cNvPicPr>
          <p:nvPr/>
        </p:nvPicPr>
        <p:blipFill>
          <a:blip r:embed="rId6"/>
          <a:stretch>
            <a:fillRect/>
          </a:stretch>
        </p:blipFill>
        <p:spPr>
          <a:xfrm>
            <a:off x="8411498" y="3687954"/>
            <a:ext cx="3456038" cy="2997129"/>
          </a:xfrm>
          <a:prstGeom prst="rect">
            <a:avLst/>
          </a:prstGeom>
        </p:spPr>
      </p:pic>
    </p:spTree>
    <p:extLst>
      <p:ext uri="{BB962C8B-B14F-4D97-AF65-F5344CB8AC3E}">
        <p14:creationId xmlns:p14="http://schemas.microsoft.com/office/powerpoint/2010/main" val="219435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B6AB30B2-1609-9D6E-3FD3-77ED4B0220DF}"/>
              </a:ext>
            </a:extLst>
          </p:cNvPr>
          <p:cNvSpPr>
            <a:spLocks noGrp="1"/>
          </p:cNvSpPr>
          <p:nvPr>
            <p:ph type="title"/>
          </p:nvPr>
        </p:nvSpPr>
        <p:spPr>
          <a:xfrm>
            <a:off x="838200" y="557191"/>
            <a:ext cx="10515600" cy="2217174"/>
          </a:xfrm>
        </p:spPr>
        <p:txBody>
          <a:bodyPr vert="horz" lIns="91440" tIns="45720" rIns="91440" bIns="45720" rtlCol="0" anchor="ctr">
            <a:normAutofit/>
          </a:bodyPr>
          <a:lstStyle/>
          <a:p>
            <a:pPr algn="ctr"/>
            <a:r>
              <a:rPr lang="en-US" sz="5200" kern="1200">
                <a:solidFill>
                  <a:schemeClr val="tx1"/>
                </a:solidFill>
                <a:latin typeface="+mj-lt"/>
                <a:ea typeface="+mj-ea"/>
                <a:cs typeface="+mj-cs"/>
              </a:rPr>
              <a:t>Les Tilesets</a:t>
            </a:r>
          </a:p>
        </p:txBody>
      </p:sp>
      <p:pic>
        <p:nvPicPr>
          <p:cNvPr id="9" name="Image 9">
            <a:extLst>
              <a:ext uri="{FF2B5EF4-FFF2-40B4-BE49-F238E27FC236}">
                <a16:creationId xmlns:a16="http://schemas.microsoft.com/office/drawing/2014/main" id="{1FF309C9-9BA6-9985-B9AA-373018D4C974}"/>
              </a:ext>
            </a:extLst>
          </p:cNvPr>
          <p:cNvPicPr>
            <a:picLocks noChangeAspect="1"/>
          </p:cNvPicPr>
          <p:nvPr/>
        </p:nvPicPr>
        <p:blipFill rotWithShape="1">
          <a:blip r:embed="rId2"/>
          <a:srcRect r="4" b="3827"/>
          <a:stretch/>
        </p:blipFill>
        <p:spPr>
          <a:xfrm>
            <a:off x="184558" y="2962911"/>
            <a:ext cx="2255462" cy="3155238"/>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FA79A8DF-BE2F-315E-1A89-CBA337A2AB18}"/>
              </a:ext>
            </a:extLst>
          </p:cNvPr>
          <p:cNvPicPr>
            <a:picLocks noChangeAspect="1"/>
          </p:cNvPicPr>
          <p:nvPr/>
        </p:nvPicPr>
        <p:blipFill rotWithShape="1">
          <a:blip r:embed="rId3"/>
          <a:srcRect l="3878" r="4615" b="-9"/>
          <a:stretch/>
        </p:blipFill>
        <p:spPr>
          <a:xfrm>
            <a:off x="2575696" y="2962911"/>
            <a:ext cx="2255462" cy="3155238"/>
          </a:xfrm>
          <a:prstGeom prst="rect">
            <a:avLst/>
          </a:prstGeom>
        </p:spPr>
      </p:pic>
      <p:pic>
        <p:nvPicPr>
          <p:cNvPr id="10" name="Image 10">
            <a:extLst>
              <a:ext uri="{FF2B5EF4-FFF2-40B4-BE49-F238E27FC236}">
                <a16:creationId xmlns:a16="http://schemas.microsoft.com/office/drawing/2014/main" id="{8BA01C92-EFCF-FC31-DED8-DF288E3435F2}"/>
              </a:ext>
            </a:extLst>
          </p:cNvPr>
          <p:cNvPicPr>
            <a:picLocks noChangeAspect="1"/>
          </p:cNvPicPr>
          <p:nvPr/>
        </p:nvPicPr>
        <p:blipFill rotWithShape="1">
          <a:blip r:embed="rId4"/>
          <a:srcRect l="7321" r="6907" b="9"/>
          <a:stretch/>
        </p:blipFill>
        <p:spPr>
          <a:xfrm>
            <a:off x="4966833" y="2962911"/>
            <a:ext cx="2255462" cy="3155238"/>
          </a:xfrm>
          <a:prstGeom prst="rect">
            <a:avLst/>
          </a:prstGeom>
        </p:spPr>
      </p:pic>
      <p:pic>
        <p:nvPicPr>
          <p:cNvPr id="8" name="Image 8">
            <a:extLst>
              <a:ext uri="{FF2B5EF4-FFF2-40B4-BE49-F238E27FC236}">
                <a16:creationId xmlns:a16="http://schemas.microsoft.com/office/drawing/2014/main" id="{26491224-E94F-3A72-AD9A-28F0406E5C46}"/>
              </a:ext>
            </a:extLst>
          </p:cNvPr>
          <p:cNvPicPr>
            <a:picLocks noChangeAspect="1"/>
          </p:cNvPicPr>
          <p:nvPr/>
        </p:nvPicPr>
        <p:blipFill rotWithShape="1">
          <a:blip r:embed="rId5"/>
          <a:srcRect l="7228" r="7000" b="9"/>
          <a:stretch/>
        </p:blipFill>
        <p:spPr>
          <a:xfrm>
            <a:off x="7357971" y="2962911"/>
            <a:ext cx="2255462" cy="3155238"/>
          </a:xfrm>
          <a:prstGeom prst="rect">
            <a:avLst/>
          </a:prstGeom>
        </p:spPr>
      </p:pic>
      <p:pic>
        <p:nvPicPr>
          <p:cNvPr id="6" name="Image 6" descr="Une image contenant texte&#10;&#10;Description générée automatiquement">
            <a:extLst>
              <a:ext uri="{FF2B5EF4-FFF2-40B4-BE49-F238E27FC236}">
                <a16:creationId xmlns:a16="http://schemas.microsoft.com/office/drawing/2014/main" id="{B8FF8669-40A9-7637-F170-A7BFE58ADF90}"/>
              </a:ext>
            </a:extLst>
          </p:cNvPr>
          <p:cNvPicPr>
            <a:picLocks noChangeAspect="1"/>
          </p:cNvPicPr>
          <p:nvPr/>
        </p:nvPicPr>
        <p:blipFill rotWithShape="1">
          <a:blip r:embed="rId6"/>
          <a:srcRect l="7319" r="1174" b="-9"/>
          <a:stretch/>
        </p:blipFill>
        <p:spPr>
          <a:xfrm>
            <a:off x="9749109" y="2962911"/>
            <a:ext cx="2255462" cy="3155238"/>
          </a:xfrm>
          <a:prstGeom prst="rect">
            <a:avLst/>
          </a:prstGeom>
        </p:spPr>
      </p:pic>
      <p:pic>
        <p:nvPicPr>
          <p:cNvPr id="11" name="Image 11" descr="Une image contenant texte, ciel, capture d’écran&#10;&#10;Description générée automatiquement">
            <a:extLst>
              <a:ext uri="{FF2B5EF4-FFF2-40B4-BE49-F238E27FC236}">
                <a16:creationId xmlns:a16="http://schemas.microsoft.com/office/drawing/2014/main" id="{15DFF78A-536D-2B71-9E61-B99F4D6D52CD}"/>
              </a:ext>
            </a:extLst>
          </p:cNvPr>
          <p:cNvPicPr>
            <a:picLocks noChangeAspect="1"/>
          </p:cNvPicPr>
          <p:nvPr/>
        </p:nvPicPr>
        <p:blipFill>
          <a:blip r:embed="rId7"/>
          <a:stretch>
            <a:fillRect/>
          </a:stretch>
        </p:blipFill>
        <p:spPr>
          <a:xfrm>
            <a:off x="9112045" y="617282"/>
            <a:ext cx="2743200" cy="1543050"/>
          </a:xfrm>
          <a:prstGeom prst="rect">
            <a:avLst/>
          </a:prstGeom>
        </p:spPr>
      </p:pic>
      <p:pic>
        <p:nvPicPr>
          <p:cNvPr id="12" name="Image 12">
            <a:extLst>
              <a:ext uri="{FF2B5EF4-FFF2-40B4-BE49-F238E27FC236}">
                <a16:creationId xmlns:a16="http://schemas.microsoft.com/office/drawing/2014/main" id="{487AE03B-F827-945C-681F-1B19F6EA62C2}"/>
              </a:ext>
            </a:extLst>
          </p:cNvPr>
          <p:cNvPicPr>
            <a:picLocks noChangeAspect="1"/>
          </p:cNvPicPr>
          <p:nvPr/>
        </p:nvPicPr>
        <p:blipFill>
          <a:blip r:embed="rId8"/>
          <a:stretch>
            <a:fillRect/>
          </a:stretch>
        </p:blipFill>
        <p:spPr>
          <a:xfrm>
            <a:off x="607142" y="740185"/>
            <a:ext cx="2743200" cy="1543050"/>
          </a:xfrm>
          <a:prstGeom prst="rect">
            <a:avLst/>
          </a:prstGeom>
        </p:spPr>
      </p:pic>
    </p:spTree>
    <p:extLst>
      <p:ext uri="{BB962C8B-B14F-4D97-AF65-F5344CB8AC3E}">
        <p14:creationId xmlns:p14="http://schemas.microsoft.com/office/powerpoint/2010/main" val="1227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Grand écran</PresentationFormat>
  <Paragraphs>0</Paragraphs>
  <Slides>7</Slides>
  <Notes>0</Notes>
  <HiddenSlides>0</HiddenSlides>
  <MMClips>0</MMClips>
  <ScaleCrop>false</ScaleCrop>
  <HeadingPairs>
    <vt:vector size="4" baseType="variant">
      <vt:variant>
        <vt:lpstr>Thème</vt:lpstr>
      </vt:variant>
      <vt:variant>
        <vt:i4>1</vt:i4>
      </vt:variant>
      <vt:variant>
        <vt:lpstr>Titres des diapositives</vt:lpstr>
      </vt:variant>
      <vt:variant>
        <vt:i4>7</vt:i4>
      </vt:variant>
    </vt:vector>
  </HeadingPairs>
  <TitlesOfParts>
    <vt:vector size="8" baseType="lpstr">
      <vt:lpstr>Thème Office</vt:lpstr>
      <vt:lpstr>ETPA 2021-2022</vt:lpstr>
      <vt:lpstr>Les recherches</vt:lpstr>
      <vt:lpstr>Personnage principal Recherches</vt:lpstr>
      <vt:lpstr>Le personnage principal</vt:lpstr>
      <vt:lpstr>L'antagoniste</vt:lpstr>
      <vt:lpstr>Les assets</vt:lpstr>
      <vt:lpstr>Les Tilesets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198</cp:revision>
  <dcterms:created xsi:type="dcterms:W3CDTF">2022-04-09T14:51:50Z</dcterms:created>
  <dcterms:modified xsi:type="dcterms:W3CDTF">2022-04-09T23:14:33Z</dcterms:modified>
</cp:coreProperties>
</file>